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pptx" ContentType="application/vnd.openxmlformats-officedocument.presentationml.presentation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sldIdLst>
    <p:sldId id="462" r:id="rId2"/>
    <p:sldId id="447" r:id="rId3"/>
    <p:sldId id="458" r:id="rId4"/>
    <p:sldId id="457" r:id="rId5"/>
    <p:sldId id="448" r:id="rId6"/>
    <p:sldId id="451" r:id="rId7"/>
    <p:sldId id="449" r:id="rId8"/>
    <p:sldId id="452" r:id="rId9"/>
    <p:sldId id="453" r:id="rId10"/>
    <p:sldId id="455" r:id="rId11"/>
    <p:sldId id="454" r:id="rId12"/>
    <p:sldId id="456" r:id="rId13"/>
    <p:sldId id="450" r:id="rId14"/>
    <p:sldId id="461" r:id="rId15"/>
  </p:sldIdLst>
  <p:sldSz cx="9144000" cy="6858000" type="screen4x3"/>
  <p:notesSz cx="6669088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72">
          <p15:clr>
            <a:srgbClr val="A4A3A4"/>
          </p15:clr>
        </p15:guide>
        <p15:guide id="2" orient="horz" pos="3838">
          <p15:clr>
            <a:srgbClr val="A4A3A4"/>
          </p15:clr>
        </p15:guide>
        <p15:guide id="3" orient="horz" pos="799">
          <p15:clr>
            <a:srgbClr val="A4A3A4"/>
          </p15:clr>
        </p15:guide>
        <p15:guide id="4" orient="horz" pos="3748">
          <p15:clr>
            <a:srgbClr val="A4A3A4"/>
          </p15:clr>
        </p15:guide>
        <p15:guide id="5" orient="horz" pos="1117">
          <p15:clr>
            <a:srgbClr val="A4A3A4"/>
          </p15:clr>
        </p15:guide>
        <p15:guide id="6" orient="horz" pos="1026">
          <p15:clr>
            <a:srgbClr val="A4A3A4"/>
          </p15:clr>
        </p15:guide>
        <p15:guide id="7" orient="horz" pos="2296">
          <p15:clr>
            <a:srgbClr val="A4A3A4"/>
          </p15:clr>
        </p15:guide>
        <p15:guide id="8" orient="horz" pos="3657">
          <p15:clr>
            <a:srgbClr val="A4A3A4"/>
          </p15:clr>
        </p15:guide>
        <p15:guide id="9" orient="horz" pos="1298">
          <p15:clr>
            <a:srgbClr val="A4A3A4"/>
          </p15:clr>
        </p15:guide>
        <p15:guide id="10" pos="340">
          <p15:clr>
            <a:srgbClr val="A4A3A4"/>
          </p15:clr>
        </p15:guide>
        <p15:guide id="11" pos="5420">
          <p15:clr>
            <a:srgbClr val="A4A3A4"/>
          </p15:clr>
        </p15:guide>
        <p15:guide id="12" pos="2848">
          <p15:clr>
            <a:srgbClr val="A4A3A4"/>
          </p15:clr>
        </p15:guide>
        <p15:guide id="13" pos="2913">
          <p15:clr>
            <a:srgbClr val="A4A3A4"/>
          </p15:clr>
        </p15:guide>
        <p15:guide id="14" pos="25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B7"/>
    <a:srgbClr val="BD0D2E"/>
    <a:srgbClr val="95BFD6"/>
    <a:srgbClr val="EAEEF1"/>
    <a:srgbClr val="317CBC"/>
    <a:srgbClr val="91B3DB"/>
    <a:srgbClr val="3476B7"/>
    <a:srgbClr val="DE9529"/>
    <a:srgbClr val="BED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15" autoAdjust="0"/>
  </p:normalViewPr>
  <p:slideViewPr>
    <p:cSldViewPr showGuides="1">
      <p:cViewPr varScale="1">
        <p:scale>
          <a:sx n="66" d="100"/>
          <a:sy n="66" d="100"/>
        </p:scale>
        <p:origin x="-1344" y="-96"/>
      </p:cViewPr>
      <p:guideLst>
        <p:guide orient="horz" pos="572"/>
        <p:guide orient="horz" pos="3838"/>
        <p:guide orient="horz" pos="799"/>
        <p:guide orient="horz" pos="3748"/>
        <p:guide orient="horz" pos="1117"/>
        <p:guide orient="horz" pos="1026"/>
        <p:guide orient="horz" pos="2296"/>
        <p:guide orient="horz" pos="3657"/>
        <p:guide orient="horz" pos="1298"/>
        <p:guide pos="340"/>
        <p:guide pos="5420"/>
        <p:guide pos="2848"/>
        <p:guide pos="2913"/>
        <p:guide pos="25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62D47-B7CB-4094-ADAA-C4D308F2F309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FF1D5-7ACB-4E79-98B8-02CC6E925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9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F1D5-7ACB-4E79-98B8-02CC6E925E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63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F1D5-7ACB-4E79-98B8-02CC6E925E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6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F1D5-7ACB-4E79-98B8-02CC6E925E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6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2825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25200"/>
            <a:ext cx="6030000" cy="730800"/>
          </a:xfrm>
          <a:solidFill>
            <a:schemeClr val="tx2">
              <a:alpha val="80000"/>
            </a:schemeClr>
          </a:solidFill>
        </p:spPr>
        <p:txBody>
          <a:bodyPr lIns="540000" bIns="36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56000"/>
            <a:ext cx="6030000" cy="360000"/>
          </a:xfrm>
          <a:solidFill>
            <a:schemeClr val="tx2">
              <a:alpha val="80000"/>
            </a:schemeClr>
          </a:solidFill>
        </p:spPr>
        <p:txBody>
          <a:bodyPr lIns="540000" bIns="36000"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7260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CD513-A99A-4064-983A-6F4D1974C2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2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EE70E-7757-498F-B8DB-0E9E497BAA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528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Zwischen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0D73F-1F63-43D2-8015-5E130AB4E48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68413"/>
            <a:ext cx="8049446" cy="3603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b="1" baseline="0"/>
            </a:lvl1pPr>
            <a:lvl2pPr marL="355600" indent="0">
              <a:buFontTx/>
              <a:buNone/>
              <a:defRPr b="1"/>
            </a:lvl2pPr>
            <a:lvl3pPr marL="715963" indent="0">
              <a:buFontTx/>
              <a:buNone/>
              <a:defRPr b="1"/>
            </a:lvl3pPr>
            <a:lvl4pPr marL="1076325" indent="0">
              <a:buFontTx/>
              <a:buNone/>
              <a:defRPr b="1"/>
            </a:lvl4pPr>
            <a:lvl5pPr marL="1428750" indent="0">
              <a:buFontTx/>
              <a:buNone/>
              <a:defRPr b="1"/>
            </a:lvl5pPr>
          </a:lstStyle>
          <a:p>
            <a:pPr lvl="0"/>
            <a:r>
              <a:rPr lang="de-DE" dirty="0" smtClean="0"/>
              <a:t>Zwischenüberschrift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390883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1773238"/>
            <a:ext cx="8049446" cy="40322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600"/>
            </a:lvl1pPr>
            <a:lvl2pPr>
              <a:spcBef>
                <a:spcPts val="0"/>
              </a:spcBef>
              <a:spcAft>
                <a:spcPts val="600"/>
              </a:spcAft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defRPr sz="16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737EE-6D6B-4FC2-820B-A8CC40D22E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268413"/>
            <a:ext cx="8049446" cy="3603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b="1" baseline="0"/>
            </a:lvl1pPr>
            <a:lvl2pPr marL="355600" indent="0">
              <a:buFontTx/>
              <a:buNone/>
              <a:defRPr b="1"/>
            </a:lvl2pPr>
            <a:lvl3pPr marL="715963" indent="0">
              <a:buFontTx/>
              <a:buNone/>
              <a:defRPr b="1"/>
            </a:lvl3pPr>
            <a:lvl4pPr marL="1076325" indent="0">
              <a:buFontTx/>
              <a:buNone/>
              <a:defRPr b="1"/>
            </a:lvl4pPr>
            <a:lvl5pPr marL="1428750" indent="0">
              <a:buFontTx/>
              <a:buNone/>
              <a:defRPr b="1"/>
            </a:lvl5pPr>
          </a:lstStyle>
          <a:p>
            <a:pPr lvl="0"/>
            <a:r>
              <a:rPr lang="de-DE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75446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65F15-0C3F-4F37-8A2B-5C3D70C430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539750" y="2"/>
            <a:ext cx="8049446" cy="8938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 durch Klicken hinzufügen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0" y="908050"/>
            <a:ext cx="9144000" cy="518477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501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737EE-6D6B-4FC2-820B-A8CC40D22E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268413"/>
            <a:ext cx="8049446" cy="3603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b="1" baseline="0"/>
            </a:lvl1pPr>
            <a:lvl2pPr marL="355600" indent="0">
              <a:buFontTx/>
              <a:buNone/>
              <a:defRPr b="1"/>
            </a:lvl2pPr>
            <a:lvl3pPr marL="715963" indent="0">
              <a:buFontTx/>
              <a:buNone/>
              <a:defRPr b="1"/>
            </a:lvl3pPr>
            <a:lvl4pPr marL="1076325" indent="0">
              <a:buFontTx/>
              <a:buNone/>
              <a:defRPr b="1"/>
            </a:lvl4pPr>
            <a:lvl5pPr marL="1428750" indent="0">
              <a:buFontTx/>
              <a:buNone/>
              <a:defRPr b="1"/>
            </a:lvl5pPr>
          </a:lstStyle>
          <a:p>
            <a:pPr lvl="0"/>
            <a:r>
              <a:rPr lang="de-DE" dirty="0" smtClean="0"/>
              <a:t>Click to add subtitle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39552" y="1772816"/>
            <a:ext cx="8049600" cy="403244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93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0D73F-1F63-43D2-8015-5E130AB4E48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9750" y="1773238"/>
            <a:ext cx="3981450" cy="40322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24388" y="1773238"/>
            <a:ext cx="3979862" cy="40322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68413"/>
            <a:ext cx="8049446" cy="3603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b="1" baseline="0"/>
            </a:lvl1pPr>
            <a:lvl2pPr marL="355600" indent="0">
              <a:buFontTx/>
              <a:buNone/>
              <a:defRPr b="1"/>
            </a:lvl2pPr>
            <a:lvl3pPr marL="715963" indent="0">
              <a:buFontTx/>
              <a:buNone/>
              <a:defRPr b="1"/>
            </a:lvl3pPr>
            <a:lvl4pPr marL="1076325" indent="0">
              <a:buFontTx/>
              <a:buNone/>
              <a:defRPr b="1"/>
            </a:lvl4pPr>
            <a:lvl5pPr marL="1428750" indent="0">
              <a:buFontTx/>
              <a:buNone/>
              <a:defRPr b="1"/>
            </a:lvl5pPr>
          </a:lstStyle>
          <a:p>
            <a:pPr lvl="0"/>
            <a:r>
              <a:rPr lang="de-DE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7770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CD3D3-E64A-4B1D-8C8D-EEB3121772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4068000" y="1773239"/>
            <a:ext cx="4536250" cy="40322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600"/>
            </a:lvl1pPr>
            <a:lvl2pPr>
              <a:spcBef>
                <a:spcPts val="0"/>
              </a:spcBef>
              <a:spcAft>
                <a:spcPts val="600"/>
              </a:spcAft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defRPr sz="16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/>
          </p:nvPr>
        </p:nvSpPr>
        <p:spPr>
          <a:xfrm>
            <a:off x="539750" y="1268413"/>
            <a:ext cx="3240000" cy="21600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539750" y="2"/>
            <a:ext cx="8049446" cy="89385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68000" y="1268413"/>
            <a:ext cx="4536250" cy="3603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b="1" baseline="0"/>
            </a:lvl1pPr>
            <a:lvl2pPr marL="355600" indent="0">
              <a:buFontTx/>
              <a:buNone/>
              <a:defRPr b="1"/>
            </a:lvl2pPr>
            <a:lvl3pPr marL="715963" indent="0">
              <a:buFontTx/>
              <a:buNone/>
              <a:defRPr b="1"/>
            </a:lvl3pPr>
            <a:lvl4pPr marL="1076325" indent="0">
              <a:buFontTx/>
              <a:buNone/>
              <a:defRPr b="1"/>
            </a:lvl4pPr>
            <a:lvl5pPr marL="1428750" indent="0">
              <a:buFontTx/>
              <a:buNone/>
              <a:defRPr b="1"/>
            </a:lvl5pPr>
          </a:lstStyle>
          <a:p>
            <a:pPr lvl="0"/>
            <a:r>
              <a:rPr lang="de-DE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6604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0D73F-1F63-43D2-8015-5E130AB4E48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14"/>
          </p:nvPr>
        </p:nvSpPr>
        <p:spPr>
          <a:xfrm>
            <a:off x="4068000" y="1773239"/>
            <a:ext cx="4536250" cy="40322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600"/>
            </a:lvl1pPr>
            <a:lvl2pPr>
              <a:spcBef>
                <a:spcPts val="0"/>
              </a:spcBef>
              <a:spcAft>
                <a:spcPts val="600"/>
              </a:spcAft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defRPr sz="16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5"/>
          </p:nvPr>
        </p:nvSpPr>
        <p:spPr>
          <a:xfrm>
            <a:off x="539750" y="1268413"/>
            <a:ext cx="3240000" cy="2160000"/>
          </a:xfrm>
        </p:spPr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68000" y="1268413"/>
            <a:ext cx="4536250" cy="3603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b="1" baseline="0"/>
            </a:lvl1pPr>
            <a:lvl2pPr marL="355600" indent="0">
              <a:buFontTx/>
              <a:buNone/>
              <a:defRPr b="1"/>
            </a:lvl2pPr>
            <a:lvl3pPr marL="715963" indent="0">
              <a:buFontTx/>
              <a:buNone/>
              <a:defRPr b="1"/>
            </a:lvl3pPr>
            <a:lvl4pPr marL="1076325" indent="0">
              <a:buFontTx/>
              <a:buNone/>
              <a:defRPr b="1"/>
            </a:lvl4pPr>
            <a:lvl5pPr marL="1428750" indent="0">
              <a:buFontTx/>
              <a:buNone/>
              <a:defRPr b="1"/>
            </a:lvl5pPr>
          </a:lstStyle>
          <a:p>
            <a:pPr lvl="0"/>
            <a:r>
              <a:rPr lang="de-DE" dirty="0" smtClean="0"/>
              <a:t>Click to add subtitle</a:t>
            </a:r>
          </a:p>
        </p:txBody>
      </p:sp>
      <p:sp>
        <p:nvSpPr>
          <p:cNvPr id="9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539552" y="3645264"/>
            <a:ext cx="3240000" cy="2160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44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CD3D3-E64A-4B1D-8C8D-EEB3121772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4067175" y="1773237"/>
            <a:ext cx="4537075" cy="403225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600"/>
            </a:lvl1pPr>
            <a:lvl2pPr>
              <a:spcBef>
                <a:spcPts val="0"/>
              </a:spcBef>
              <a:spcAft>
                <a:spcPts val="600"/>
              </a:spcAft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defRPr sz="16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/>
          </p:nvPr>
        </p:nvSpPr>
        <p:spPr>
          <a:xfrm>
            <a:off x="539750" y="1268413"/>
            <a:ext cx="3240162" cy="45370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539750" y="2"/>
            <a:ext cx="8049446" cy="89385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68000" y="1268413"/>
            <a:ext cx="4536250" cy="3603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b="1" baseline="0"/>
            </a:lvl1pPr>
            <a:lvl2pPr marL="355600" indent="0">
              <a:buFontTx/>
              <a:buNone/>
              <a:defRPr b="1"/>
            </a:lvl2pPr>
            <a:lvl3pPr marL="715963" indent="0">
              <a:buFontTx/>
              <a:buNone/>
              <a:defRPr b="1"/>
            </a:lvl3pPr>
            <a:lvl4pPr marL="1076325" indent="0">
              <a:buFontTx/>
              <a:buNone/>
              <a:defRPr b="1"/>
            </a:lvl4pPr>
            <a:lvl5pPr marL="1428750" indent="0">
              <a:buFontTx/>
              <a:buNone/>
              <a:defRPr b="1"/>
            </a:lvl5pPr>
          </a:lstStyle>
          <a:p>
            <a:pPr lvl="0"/>
            <a:r>
              <a:rPr lang="de-DE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82657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0D73F-1F63-43D2-8015-5E130AB4E48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68413"/>
            <a:ext cx="8049446" cy="36036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b="1" baseline="0"/>
            </a:lvl1pPr>
            <a:lvl2pPr marL="355600" indent="0">
              <a:buFontTx/>
              <a:buNone/>
              <a:defRPr b="1"/>
            </a:lvl2pPr>
            <a:lvl3pPr marL="715963" indent="0">
              <a:buFontTx/>
              <a:buNone/>
              <a:defRPr b="1"/>
            </a:lvl3pPr>
            <a:lvl4pPr marL="1076325" indent="0">
              <a:buFontTx/>
              <a:buNone/>
              <a:defRPr b="1"/>
            </a:lvl4pPr>
            <a:lvl5pPr marL="1428750" indent="0">
              <a:buFontTx/>
              <a:buNone/>
              <a:defRPr b="1"/>
            </a:lvl5pPr>
          </a:lstStyle>
          <a:p>
            <a:pPr lvl="0"/>
            <a:r>
              <a:rPr lang="de-DE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196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IO_EK=694;MIO_UPDATE=True;MIO_VERSION=21.12.2012 14:49:37;MIO_DBID=0697DB97-ABE8-48BD-A7C2-0968716355E1;MIO_LASTDOWNLOADED=21.12.2012 14:49:3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8" descr="logo_bar_16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2000"/>
            <a:ext cx="91440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000" y="6228000"/>
            <a:ext cx="1782000" cy="456978"/>
          </a:xfrm>
          <a:prstGeom prst="rect">
            <a:avLst/>
          </a:prstGeom>
        </p:spPr>
      </p:pic>
      <p:pic>
        <p:nvPicPr>
          <p:cNvPr id="1026" name="Picture 15" descr="PP-Blauer Balken Oben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"/>
            <a:ext cx="8049446" cy="8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268413"/>
            <a:ext cx="8049446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45238"/>
            <a:ext cx="762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noProof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345238"/>
            <a:ext cx="358140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TR India Compliance 2015</a:t>
            </a:r>
            <a:endParaRPr lang="en-US" noProof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8600" y="6345238"/>
            <a:ext cx="685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8A0D73F-1F63-43D2-8015-5E130AB4E484}" type="slidenum">
              <a:rPr lang="en-US" noProof="0" smtClean="0"/>
              <a:pPr>
                <a:defRPr/>
              </a:pPr>
              <a:t>‹#›</a:t>
            </a:fld>
            <a:endParaRPr lang="en-US" noProof="0"/>
          </a:p>
        </p:txBody>
      </p:sp>
      <p:sp>
        <p:nvSpPr>
          <p:cNvPr id="1033" name="SHAPEAUTHOR"/>
          <p:cNvSpPr>
            <a:spLocks noChangeArrowheads="1"/>
          </p:cNvSpPr>
          <p:nvPr/>
        </p:nvSpPr>
        <p:spPr bwMode="auto">
          <a:xfrm>
            <a:off x="4114800" y="6324600"/>
            <a:ext cx="14478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0"/>
          <a:lstStyle/>
          <a:p>
            <a:endParaRPr lang="en-US" sz="800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SHAPEVERSION"/>
          <p:cNvSpPr>
            <a:spLocks noChangeArrowheads="1"/>
          </p:cNvSpPr>
          <p:nvPr/>
        </p:nvSpPr>
        <p:spPr bwMode="auto">
          <a:xfrm>
            <a:off x="5715000" y="6324600"/>
            <a:ext cx="10668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0"/>
          <a:lstStyle/>
          <a:p>
            <a:endParaRPr lang="en-US" sz="800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 hidden="1"/>
          <p:cNvSpPr/>
          <p:nvPr>
            <p:custDataLst>
              <p:tags r:id="rId14"/>
            </p:custDataLst>
          </p:nvPr>
        </p:nvSpPr>
        <p:spPr bwMode="auto">
          <a:xfrm>
            <a:off x="-1270000" y="-1270000"/>
            <a:ext cx="0" cy="0"/>
          </a:xfrm>
          <a:prstGeom prst="ellipse">
            <a:avLst/>
          </a:prstGeom>
          <a:noFill/>
          <a:ln w="3175" cap="flat" cmpd="sng" algn="ctr">
            <a:solidFill>
              <a:schemeClr val="tx1">
                <a:alpha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EBF0">
                    <a:alpha val="8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4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0000"/>
        </a:buClr>
        <a:buFont typeface="Wingdings" pitchFamily="2" charset="2"/>
        <a:buChar char="§"/>
        <a:defRPr sz="1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6575" indent="-1762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0000"/>
        </a:buClr>
        <a:buFont typeface="Arial" pitchFamily="34" charset="0"/>
        <a:buChar char="-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96938" indent="-1762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0000"/>
        </a:buClr>
        <a:buFont typeface="Arial" pitchFamily="34" charset="0"/>
        <a:buChar char="-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258888" indent="-185738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0000"/>
        </a:buClr>
        <a:buFont typeface="Arial" pitchFamily="34" charset="0"/>
        <a:buChar char="-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611313" indent="-1762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0000"/>
        </a:buClr>
        <a:buFont typeface="Arial" pitchFamily="34" charset="0"/>
        <a:buChar char="-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062163" indent="-17621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rgbClr val="000000"/>
        </a:buClr>
        <a:buChar char="-"/>
        <a:defRPr>
          <a:solidFill>
            <a:schemeClr val="tx1"/>
          </a:solidFill>
          <a:latin typeface="+mn-lt"/>
        </a:defRPr>
      </a:lvl6pPr>
      <a:lvl7pPr marL="2519363" indent="-17621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rgbClr val="000000"/>
        </a:buClr>
        <a:buChar char="-"/>
        <a:defRPr>
          <a:solidFill>
            <a:schemeClr val="tx1"/>
          </a:solidFill>
          <a:latin typeface="+mn-lt"/>
        </a:defRPr>
      </a:lvl7pPr>
      <a:lvl8pPr marL="2976563" indent="-17621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rgbClr val="000000"/>
        </a:buClr>
        <a:buChar char="-"/>
        <a:defRPr>
          <a:solidFill>
            <a:schemeClr val="tx1"/>
          </a:solidFill>
          <a:latin typeface="+mn-lt"/>
        </a:defRPr>
      </a:lvl8pPr>
      <a:lvl9pPr marL="3433763" indent="-17621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rgbClr val="000000"/>
        </a:buClr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9.wmf"/><Relationship Id="rId4" Type="http://schemas.openxmlformats.org/officeDocument/2006/relationships/package" Target="../embeddings/Microsoft_Word_Document10.docx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Microsoft_Word_97_-_2003_Document4.doc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Word_97_-_2003_Document2.doc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10.wmf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Microsoft_Word_97_-_2003_Document3.doc"/><Relationship Id="rId4" Type="http://schemas.openxmlformats.org/officeDocument/2006/relationships/oleObject" Target="../embeddings/Microsoft_Word_97_-_2003_Document1.doc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3.pptx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0.wmf"/><Relationship Id="rId26" Type="http://schemas.openxmlformats.org/officeDocument/2006/relationships/package" Target="../embeddings/Microsoft_PowerPoint_Presentation9.pptx"/><Relationship Id="rId3" Type="http://schemas.openxmlformats.org/officeDocument/2006/relationships/package" Target="../embeddings/Microsoft_PowerPoint_Presentation1.pptx"/><Relationship Id="rId21" Type="http://schemas.openxmlformats.org/officeDocument/2006/relationships/image" Target="../media/image21.wmf"/><Relationship Id="rId7" Type="http://schemas.openxmlformats.org/officeDocument/2006/relationships/image" Target="../media/image16.wmf"/><Relationship Id="rId12" Type="http://schemas.openxmlformats.org/officeDocument/2006/relationships/image" Target="../media/image18.wmf"/><Relationship Id="rId17" Type="http://schemas.openxmlformats.org/officeDocument/2006/relationships/package" Target="../embeddings/Microsoft_PowerPoint_Presentation6.pptx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20" Type="http://schemas.openxmlformats.org/officeDocument/2006/relationships/package" Target="../embeddings/Microsoft_PowerPoint_Presentation7.pptx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PowerPoint_Presentation2.pptx"/><Relationship Id="rId11" Type="http://schemas.openxmlformats.org/officeDocument/2006/relationships/package" Target="../embeddings/Microsoft_PowerPoint_Presentation4.pptx"/><Relationship Id="rId24" Type="http://schemas.openxmlformats.org/officeDocument/2006/relationships/image" Target="../media/image22.w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9.wmf"/><Relationship Id="rId23" Type="http://schemas.openxmlformats.org/officeDocument/2006/relationships/package" Target="../embeddings/Microsoft_PowerPoint_Presentation8.pptx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15.wmf"/><Relationship Id="rId9" Type="http://schemas.openxmlformats.org/officeDocument/2006/relationships/image" Target="../media/image17.wmf"/><Relationship Id="rId14" Type="http://schemas.openxmlformats.org/officeDocument/2006/relationships/package" Target="../embeddings/Microsoft_PowerPoint_Presentation5.pptx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Word_97_-_2003_Document5.doc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TR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9" y="980728"/>
            <a:ext cx="576064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604" y="1268760"/>
            <a:ext cx="2690224" cy="45966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dirty="0" smtClean="0"/>
              <a:t>Established : 1996</a:t>
            </a:r>
          </a:p>
          <a:p>
            <a:endParaRPr lang="en-GB" dirty="0"/>
          </a:p>
          <a:p>
            <a:r>
              <a:rPr lang="en-GB" dirty="0" smtClean="0"/>
              <a:t>Headquarters : Bangalore</a:t>
            </a:r>
          </a:p>
          <a:p>
            <a:endParaRPr lang="en-GB" dirty="0"/>
          </a:p>
          <a:p>
            <a:r>
              <a:rPr lang="en-GB" dirty="0" smtClean="0"/>
              <a:t>No of Employees : 484 </a:t>
            </a:r>
          </a:p>
          <a:p>
            <a:endParaRPr lang="en-GB" dirty="0"/>
          </a:p>
          <a:p>
            <a:r>
              <a:rPr lang="en-GB" dirty="0" smtClean="0"/>
              <a:t>Turnover : 13 Million Euros</a:t>
            </a:r>
          </a:p>
          <a:p>
            <a:endParaRPr lang="en-GB" dirty="0"/>
          </a:p>
          <a:p>
            <a:r>
              <a:rPr lang="en-GB" dirty="0" smtClean="0"/>
              <a:t>Presence : 25+ Cities</a:t>
            </a:r>
          </a:p>
          <a:p>
            <a:endParaRPr lang="en-GB" dirty="0" smtClean="0"/>
          </a:p>
          <a:p>
            <a:r>
              <a:rPr lang="en-GB" dirty="0" smtClean="0"/>
              <a:t>Subsidiary : TR NIFE Academy Pvt Ltd</a:t>
            </a:r>
          </a:p>
          <a:p>
            <a:endParaRPr lang="en-GB" dirty="0"/>
          </a:p>
          <a:p>
            <a:r>
              <a:rPr lang="en-GB" dirty="0" smtClean="0"/>
              <a:t>No of Employees : 400 +</a:t>
            </a:r>
          </a:p>
          <a:p>
            <a:endParaRPr lang="en-GB" dirty="0"/>
          </a:p>
          <a:p>
            <a:r>
              <a:rPr lang="en-GB" dirty="0" err="1" smtClean="0"/>
              <a:t>Turnver</a:t>
            </a:r>
            <a:r>
              <a:rPr lang="en-GB" dirty="0" smtClean="0"/>
              <a:t> : 4 million Euros</a:t>
            </a:r>
          </a:p>
          <a:p>
            <a:endParaRPr lang="en-GB" dirty="0"/>
          </a:p>
          <a:p>
            <a:r>
              <a:rPr lang="en-GB" dirty="0" smtClean="0"/>
              <a:t>Presence : 80 + Cities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2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"/>
            <a:ext cx="8496746" cy="893850"/>
          </a:xfrm>
        </p:spPr>
        <p:txBody>
          <a:bodyPr/>
          <a:lstStyle/>
          <a:p>
            <a:r>
              <a:rPr lang="de-DE" dirty="0"/>
              <a:t>Monitoring Tools for enforcing </a:t>
            </a:r>
            <a:r>
              <a:rPr lang="de-DE" dirty="0" smtClean="0"/>
              <a:t>Compliance (contd..)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9" name="Picture 2" descr="D:\profiles\ranabirry\My Documents\TUV OFFICE BRIEFCASE\OFFICIAL TUV\COMPLIANCE\COMPLAINCE PRESENTATION\Mystery Aud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684" y="980728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profiles\ranabirry\My Documents\TUV OFFICE BRIEFCASE\OFFICIAL TUV\COMPLIANCE\COMPLAINCE PRESENTATION\Audit-The-Audi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287172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9270" y="1268759"/>
            <a:ext cx="5014818" cy="17863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n-US" b="1" dirty="0" smtClean="0">
                <a:solidFill>
                  <a:srgbClr val="000000"/>
                </a:solidFill>
              </a:rPr>
              <a:t>Mystery Audits 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</a:p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Compliance </a:t>
            </a:r>
            <a:r>
              <a:rPr lang="en-US" dirty="0" smtClean="0">
                <a:solidFill>
                  <a:srgbClr val="000000"/>
                </a:solidFill>
              </a:rPr>
              <a:t>Officer/his nominee conducts mystery audits </a:t>
            </a:r>
            <a:r>
              <a:rPr lang="en-US" dirty="0">
                <a:solidFill>
                  <a:srgbClr val="000000"/>
                </a:solidFill>
              </a:rPr>
              <a:t>which are unknown to the targets</a:t>
            </a:r>
            <a:r>
              <a:rPr lang="en-US" dirty="0" smtClean="0">
                <a:solidFill>
                  <a:srgbClr val="000000"/>
                </a:solidFill>
              </a:rPr>
              <a:t>. They accompany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auditors / inspectors ( unannounced)  </a:t>
            </a:r>
            <a:r>
              <a:rPr lang="en-US" dirty="0">
                <a:solidFill>
                  <a:srgbClr val="000000"/>
                </a:solidFill>
              </a:rPr>
              <a:t>to </a:t>
            </a:r>
            <a:r>
              <a:rPr lang="en-US" dirty="0" smtClean="0">
                <a:solidFill>
                  <a:srgbClr val="000000"/>
                </a:solidFill>
              </a:rPr>
              <a:t>the client’s location with their </a:t>
            </a:r>
            <a:r>
              <a:rPr lang="en-US" dirty="0">
                <a:solidFill>
                  <a:srgbClr val="000000"/>
                </a:solidFill>
              </a:rPr>
              <a:t>true </a:t>
            </a:r>
            <a:r>
              <a:rPr lang="en-US" dirty="0" smtClean="0">
                <a:solidFill>
                  <a:srgbClr val="000000"/>
                </a:solidFill>
              </a:rPr>
              <a:t>identity hidden 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652" y="3257203"/>
            <a:ext cx="5047436" cy="26920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n-US" b="1" dirty="0">
                <a:solidFill>
                  <a:srgbClr val="000000"/>
                </a:solidFill>
              </a:rPr>
              <a:t>On-site Integrity Audits </a:t>
            </a:r>
            <a:r>
              <a:rPr lang="en-US" b="1" dirty="0" smtClean="0">
                <a:solidFill>
                  <a:srgbClr val="000000"/>
                </a:solidFill>
              </a:rPr>
              <a:t>(Factory Visits)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Compliance </a:t>
            </a:r>
            <a:r>
              <a:rPr lang="en-US" dirty="0">
                <a:solidFill>
                  <a:srgbClr val="000000"/>
                </a:solidFill>
              </a:rPr>
              <a:t>Officers </a:t>
            </a:r>
            <a:r>
              <a:rPr lang="en-US" dirty="0" smtClean="0">
                <a:solidFill>
                  <a:srgbClr val="000000"/>
                </a:solidFill>
              </a:rPr>
              <a:t>visit </a:t>
            </a:r>
            <a:r>
              <a:rPr lang="en-US" dirty="0">
                <a:solidFill>
                  <a:srgbClr val="000000"/>
                </a:solidFill>
              </a:rPr>
              <a:t>the target </a:t>
            </a:r>
            <a:r>
              <a:rPr lang="en-US" dirty="0" smtClean="0">
                <a:solidFill>
                  <a:srgbClr val="000000"/>
                </a:solidFill>
              </a:rPr>
              <a:t>factories / entities for </a:t>
            </a:r>
            <a:r>
              <a:rPr lang="en-US" dirty="0">
                <a:solidFill>
                  <a:srgbClr val="000000"/>
                </a:solidFill>
              </a:rPr>
              <a:t>which the </a:t>
            </a:r>
            <a:r>
              <a:rPr lang="en-US" dirty="0" smtClean="0">
                <a:solidFill>
                  <a:srgbClr val="000000"/>
                </a:solidFill>
              </a:rPr>
              <a:t>Auditors / Inspectors </a:t>
            </a:r>
            <a:r>
              <a:rPr lang="en-US" dirty="0">
                <a:solidFill>
                  <a:srgbClr val="000000"/>
                </a:solidFill>
              </a:rPr>
              <a:t>of the </a:t>
            </a:r>
            <a:r>
              <a:rPr lang="en-US" dirty="0" smtClean="0">
                <a:solidFill>
                  <a:srgbClr val="000000"/>
                </a:solidFill>
              </a:rPr>
              <a:t>TUVR </a:t>
            </a:r>
            <a:r>
              <a:rPr lang="en-US" dirty="0">
                <a:solidFill>
                  <a:srgbClr val="000000"/>
                </a:solidFill>
              </a:rPr>
              <a:t>have </a:t>
            </a:r>
            <a:r>
              <a:rPr lang="en-US" dirty="0" smtClean="0">
                <a:solidFill>
                  <a:srgbClr val="000000"/>
                </a:solidFill>
              </a:rPr>
              <a:t>already conducted audits / inspections, in order to cross-check the </a:t>
            </a:r>
            <a:r>
              <a:rPr lang="en-US" dirty="0">
                <a:solidFill>
                  <a:srgbClr val="000000"/>
                </a:solidFill>
              </a:rPr>
              <a:t>integrity performance of these </a:t>
            </a:r>
            <a:r>
              <a:rPr lang="en-US" dirty="0" smtClean="0">
                <a:solidFill>
                  <a:srgbClr val="000000"/>
                </a:solidFill>
              </a:rPr>
              <a:t>Auditors / Inspectors. The visits will not be revealed to the concerned Auditors / Inspectors.</a:t>
            </a:r>
          </a:p>
          <a:p>
            <a:pPr lvl="1" algn="just"/>
            <a:endParaRPr lang="en-US" dirty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 </a:t>
            </a:r>
            <a:endParaRPr lang="en-US" sz="1800" dirty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2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"/>
            <a:ext cx="8496746" cy="893850"/>
          </a:xfrm>
        </p:spPr>
        <p:txBody>
          <a:bodyPr/>
          <a:lstStyle/>
          <a:p>
            <a:r>
              <a:rPr lang="de-DE" dirty="0" smtClean="0"/>
              <a:t>Procedure for Compliance Investigation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539552" y="1268760"/>
            <a:ext cx="8136904" cy="1368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n-US" dirty="0" smtClean="0"/>
              <a:t>Following Document lays out all the procedural steps for carrying out any Compliance related Investigation in TR- India.</a:t>
            </a:r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488433"/>
              </p:ext>
            </p:extLst>
          </p:nvPr>
        </p:nvGraphicFramePr>
        <p:xfrm>
          <a:off x="3419872" y="3429000"/>
          <a:ext cx="1744946" cy="1041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Document" showAsIcon="1" r:id="rId4" imgW="914400" imgH="714240" progId="Word.Document.12">
                  <p:embed/>
                </p:oleObj>
              </mc:Choice>
              <mc:Fallback>
                <p:oleObj name="Document" showAsIcon="1" r:id="rId4" imgW="914400" imgH="7142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9872" y="3429000"/>
                        <a:ext cx="1744946" cy="1041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21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"/>
            <a:ext cx="8496746" cy="893850"/>
          </a:xfrm>
        </p:spPr>
        <p:txBody>
          <a:bodyPr/>
          <a:lstStyle/>
          <a:p>
            <a:r>
              <a:rPr lang="de-DE" dirty="0" smtClean="0"/>
              <a:t>Need for Compliance Management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755576" y="1196752"/>
            <a:ext cx="7992888" cy="45365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dirty="0"/>
          </a:p>
          <a:p>
            <a:pPr algn="just"/>
            <a:r>
              <a:rPr lang="en-GB" dirty="0" smtClean="0"/>
              <a:t>India is a growing economy which is a good sign for us too at TUV Rheinland .</a:t>
            </a:r>
          </a:p>
          <a:p>
            <a:pPr algn="just"/>
            <a:endParaRPr lang="en-GB" dirty="0"/>
          </a:p>
          <a:p>
            <a:pPr algn="just"/>
            <a:r>
              <a:rPr lang="en-GB" dirty="0" smtClean="0"/>
              <a:t>We are now an accredited lab for Bureau of Indian Standards ( BIS), </a:t>
            </a:r>
          </a:p>
          <a:p>
            <a:pPr algn="just"/>
            <a:endParaRPr lang="en-GB" dirty="0"/>
          </a:p>
          <a:p>
            <a:pPr algn="just"/>
            <a:r>
              <a:rPr lang="en-GB" dirty="0" smtClean="0"/>
              <a:t>we have various accreditations with NABCB, NABL, BIS, </a:t>
            </a:r>
            <a:r>
              <a:rPr lang="en-GB" dirty="0" err="1" smtClean="0"/>
              <a:t>etc</a:t>
            </a:r>
            <a:r>
              <a:rPr lang="en-GB" dirty="0" smtClean="0"/>
              <a:t> which makes it all the more</a:t>
            </a:r>
          </a:p>
          <a:p>
            <a:pPr algn="just"/>
            <a:r>
              <a:rPr lang="en-GB" dirty="0" smtClean="0"/>
              <a:t>Important for us to maintain our integrity.</a:t>
            </a:r>
          </a:p>
          <a:p>
            <a:pPr algn="just"/>
            <a:endParaRPr lang="en-GB" dirty="0"/>
          </a:p>
          <a:p>
            <a:pPr algn="just"/>
            <a:r>
              <a:rPr lang="en-GB" dirty="0" smtClean="0"/>
              <a:t>Our Steering Committee for BS – Systems  was also keen on our monitoring mechanism</a:t>
            </a:r>
          </a:p>
          <a:p>
            <a:pPr algn="just"/>
            <a:endParaRPr lang="en-GB" dirty="0"/>
          </a:p>
          <a:p>
            <a:pPr algn="just"/>
            <a:r>
              <a:rPr lang="en-GB" dirty="0" smtClean="0"/>
              <a:t>We also work with a lot of external partners and it makes us more cautious and</a:t>
            </a:r>
          </a:p>
          <a:p>
            <a:pPr algn="just"/>
            <a:r>
              <a:rPr lang="en-GB" dirty="0"/>
              <a:t>r</a:t>
            </a:r>
            <a:r>
              <a:rPr lang="en-GB" dirty="0" smtClean="0"/>
              <a:t>esponsible.</a:t>
            </a:r>
          </a:p>
          <a:p>
            <a:pPr algn="just"/>
            <a:endParaRPr lang="en-GB" dirty="0"/>
          </a:p>
          <a:p>
            <a:pPr algn="just"/>
            <a:r>
              <a:rPr lang="en-GB" dirty="0" smtClean="0"/>
              <a:t>Present Status : We have got the buy in from all BS Managers to roll it out for all BS</a:t>
            </a:r>
          </a:p>
          <a:p>
            <a:pPr algn="just"/>
            <a:r>
              <a:rPr lang="en-GB" dirty="0"/>
              <a:t>a</a:t>
            </a:r>
            <a:r>
              <a:rPr lang="en-GB" dirty="0" smtClean="0"/>
              <a:t>cross India.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261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Challenges faced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395536" y="980728"/>
            <a:ext cx="8352928" cy="46805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Lengthy legal processes involved.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Pro-employee approach by the Judicial system.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Affiliation of worker’s unions to different Political parties. ( not  directly affecting us).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Persuading multinational Corporations to adhere to the  Laws of India while signing NDAs.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26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395536" y="980728"/>
            <a:ext cx="8352928" cy="46805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sz="5400" i="1" dirty="0" smtClean="0"/>
              <a:t>       </a:t>
            </a:r>
          </a:p>
          <a:p>
            <a:r>
              <a:rPr lang="en-US" sz="5400" i="1" dirty="0"/>
              <a:t> </a:t>
            </a:r>
            <a:r>
              <a:rPr lang="en-US" sz="5400" i="1" dirty="0" smtClean="0"/>
              <a:t>            Thank you</a:t>
            </a:r>
          </a:p>
          <a:p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2614377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Index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8" name="Subtitle 2"/>
          <p:cNvSpPr>
            <a:spLocks noGrp="1"/>
          </p:cNvSpPr>
          <p:nvPr>
            <p:ph idx="1"/>
          </p:nvPr>
        </p:nvSpPr>
        <p:spPr>
          <a:xfrm>
            <a:off x="533400" y="1295400"/>
            <a:ext cx="5694784" cy="4077816"/>
          </a:xfrm>
          <a:solidFill>
            <a:srgbClr val="EAEEF8"/>
          </a:solidFill>
        </p:spPr>
        <p:txBody>
          <a:bodyPr anchor="ctr"/>
          <a:lstStyle/>
          <a:p>
            <a:pPr marL="344488" indent="-225425">
              <a:lnSpc>
                <a:spcPct val="200000"/>
              </a:lnSpc>
              <a:buFont typeface="Wingdings" pitchFamily="2" charset="2"/>
              <a:buAutoNum type="arabicPeriod"/>
            </a:pPr>
            <a:r>
              <a:rPr lang="en-US" dirty="0" smtClean="0"/>
              <a:t>Introduction of Compliance in India</a:t>
            </a:r>
          </a:p>
          <a:p>
            <a:pPr marL="1239838" lvl="2" indent="-400050">
              <a:lnSpc>
                <a:spcPct val="200000"/>
              </a:lnSpc>
              <a:buFont typeface="+mj-lt"/>
              <a:buAutoNum type="alphaLcParenR"/>
            </a:pPr>
            <a:r>
              <a:rPr lang="en-US" dirty="0" smtClean="0"/>
              <a:t>TR India  - Compliance Manuals</a:t>
            </a:r>
          </a:p>
          <a:p>
            <a:pPr marL="344488" indent="-225425">
              <a:lnSpc>
                <a:spcPct val="200000"/>
              </a:lnSpc>
              <a:buAutoNum type="arabicPeriod"/>
            </a:pPr>
            <a:r>
              <a:rPr lang="en-US" dirty="0" smtClean="0"/>
              <a:t>Steps taken / initiated towards Compliance till date</a:t>
            </a:r>
          </a:p>
          <a:p>
            <a:pPr marL="344488" indent="-225425">
              <a:lnSpc>
                <a:spcPct val="200000"/>
              </a:lnSpc>
              <a:buAutoNum type="arabicPeriod"/>
            </a:pPr>
            <a:r>
              <a:rPr lang="en-US" dirty="0" smtClean="0"/>
              <a:t>Challenges faced</a:t>
            </a:r>
          </a:p>
          <a:p>
            <a:pPr marL="344488" indent="-225425">
              <a:lnSpc>
                <a:spcPct val="200000"/>
              </a:lnSpc>
              <a:buAutoNum type="arabicPeriod"/>
            </a:pPr>
            <a:r>
              <a:rPr lang="en-US" dirty="0" smtClean="0"/>
              <a:t>E-Learning &amp; Compliance Education</a:t>
            </a:r>
          </a:p>
          <a:p>
            <a:pPr marL="344488" indent="-225425">
              <a:lnSpc>
                <a:spcPct val="200000"/>
              </a:lnSpc>
              <a:buAutoNum type="arabicPeriod"/>
            </a:pPr>
            <a:r>
              <a:rPr lang="en-US" dirty="0" smtClean="0"/>
              <a:t>Monitoring on Compliance Issues</a:t>
            </a:r>
          </a:p>
          <a:p>
            <a:pPr marL="344488" indent="-225425">
              <a:lnSpc>
                <a:spcPct val="200000"/>
              </a:lnSpc>
              <a:buFont typeface="Wingdings" pitchFamily="2" charset="2"/>
              <a:buAutoNum type="arabicPeriod"/>
            </a:pPr>
            <a:r>
              <a:rPr lang="en-US" dirty="0" smtClean="0"/>
              <a:t>Work Instructions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885" y="1325364"/>
            <a:ext cx="3322497" cy="404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73885" y="5517232"/>
            <a:ext cx="3322497" cy="5652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dirty="0" smtClean="0"/>
              <a:t> Photovoltaic &amp; Material Testing 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EMC Laboratory – Phase I, Electronics City, Bangalore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713" y="3381375"/>
            <a:ext cx="2857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113" y="3533775"/>
            <a:ext cx="2857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113" y="35671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064896" cy="460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EMC Laboratory – Phase </a:t>
            </a:r>
            <a:r>
              <a:rPr lang="de-DE" dirty="0" smtClean="0"/>
              <a:t>I, </a:t>
            </a:r>
            <a:r>
              <a:rPr lang="de-DE" dirty="0"/>
              <a:t>Electronics City, Bangalore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713" y="3381375"/>
            <a:ext cx="2857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113" y="3533775"/>
            <a:ext cx="2857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113" y="35671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85130"/>
            <a:ext cx="8064896" cy="46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58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Introduction of Compliance in India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251520" y="980728"/>
            <a:ext cx="8496944" cy="51125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Compliance related activities were initiated at TR </a:t>
            </a:r>
            <a:r>
              <a:rPr lang="en-US" dirty="0"/>
              <a:t>India </a:t>
            </a:r>
            <a:r>
              <a:rPr lang="en-US" dirty="0" smtClean="0"/>
              <a:t>in the year </a:t>
            </a:r>
            <a:r>
              <a:rPr lang="en-US" dirty="0"/>
              <a:t>2004, when the first version of the Employee Hand Book and The Code of Conduct was </a:t>
            </a:r>
            <a:r>
              <a:rPr lang="en-US" dirty="0" smtClean="0"/>
              <a:t>released.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The second version was revised in 2007 and </a:t>
            </a:r>
            <a:r>
              <a:rPr lang="en-US" dirty="0" smtClean="0"/>
              <a:t>later </a:t>
            </a:r>
            <a:r>
              <a:rPr lang="en-US" dirty="0"/>
              <a:t>updated </a:t>
            </a:r>
            <a:r>
              <a:rPr lang="en-US" dirty="0" smtClean="0"/>
              <a:t>in </a:t>
            </a:r>
            <a:r>
              <a:rPr lang="en-US" dirty="0"/>
              <a:t>2011 </a:t>
            </a:r>
            <a:r>
              <a:rPr lang="en-US" dirty="0" smtClean="0"/>
              <a:t>and has </a:t>
            </a:r>
            <a:r>
              <a:rPr lang="en-US" dirty="0"/>
              <a:t>since been uploaded in </a:t>
            </a:r>
            <a:r>
              <a:rPr lang="en-US" dirty="0" smtClean="0"/>
              <a:t>TR India intranet (</a:t>
            </a:r>
            <a:r>
              <a:rPr lang="en-US" dirty="0" err="1" smtClean="0"/>
              <a:t>Blueye</a:t>
            </a:r>
            <a:r>
              <a:rPr lang="en-US" dirty="0" smtClean="0"/>
              <a:t>).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The Hand Book and The Code of Conduct </a:t>
            </a:r>
            <a:r>
              <a:rPr lang="en-US" dirty="0" smtClean="0"/>
              <a:t>define the acceptable norms at TR India  related to the following: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Ethical Conduct - </a:t>
            </a:r>
            <a:r>
              <a:rPr lang="en-US" dirty="0"/>
              <a:t>Prevention of Bribery, Accepting Favors, </a:t>
            </a:r>
            <a:r>
              <a:rPr lang="en-US" dirty="0" smtClean="0"/>
              <a:t>Entertainment &amp;  </a:t>
            </a:r>
            <a:r>
              <a:rPr lang="en-US" dirty="0"/>
              <a:t>Conflict </a:t>
            </a:r>
            <a:r>
              <a:rPr lang="en-US" dirty="0" smtClean="0"/>
              <a:t>Management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Employment Terms &amp; Practices - </a:t>
            </a:r>
            <a:r>
              <a:rPr lang="en-US" dirty="0"/>
              <a:t>Working Hours, Harassments, Obligations, Behavior, Dress </a:t>
            </a:r>
            <a:r>
              <a:rPr lang="en-US" dirty="0" smtClean="0"/>
              <a:t>Code etc.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Occupational Health &amp; Safety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Relationship Management - </a:t>
            </a:r>
            <a:r>
              <a:rPr lang="en-US" dirty="0"/>
              <a:t>Staff, Customers, Vendors</a:t>
            </a:r>
            <a:endParaRPr lang="en-US" dirty="0" smtClean="0"/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Integrity, Anti-Corruption</a:t>
            </a:r>
            <a:r>
              <a:rPr lang="en-US" dirty="0"/>
              <a:t> </a:t>
            </a:r>
            <a:r>
              <a:rPr lang="en-US" dirty="0" smtClean="0"/>
              <a:t>&amp;  Corporate Social, Economical &amp; Ecological Responsibility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Penal Provisions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4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 India Compliance Manuals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5040560"/>
          </a:xfrm>
          <a:solidFill>
            <a:srgbClr val="EAEEF8"/>
          </a:solidFill>
        </p:spPr>
        <p:txBody>
          <a:bodyPr anchor="ctr"/>
          <a:lstStyle/>
          <a:p>
            <a:pPr marL="344488" indent="-22542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b="1" dirty="0" smtClean="0"/>
              <a:t>Employee handbook:</a:t>
            </a:r>
          </a:p>
          <a:p>
            <a:pPr marL="11906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/>
              <a:t>Is a manual given to the new employees which contains information about the company policies and procedures </a:t>
            </a:r>
          </a:p>
          <a:p>
            <a:pPr marL="344488" indent="-225425">
              <a:lnSpc>
                <a:spcPct val="100000"/>
              </a:lnSpc>
              <a:spcBef>
                <a:spcPts val="600"/>
              </a:spcBef>
              <a:buAutoNum type="arabicPeriod" startAt="2"/>
            </a:pPr>
            <a:r>
              <a:rPr lang="en-US" sz="1600" b="1" dirty="0" smtClean="0"/>
              <a:t>Code of Conduct:</a:t>
            </a:r>
          </a:p>
          <a:p>
            <a:pPr marL="11906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/>
              <a:t>Code of conduct is a elaboration of TÜV Rheinland India principles of conduct and actions to be followed by all the employees </a:t>
            </a:r>
          </a:p>
          <a:p>
            <a:pPr marL="344488" indent="-227013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3"/>
            </a:pPr>
            <a:r>
              <a:rPr lang="en-US" sz="1600" b="1" dirty="0" smtClean="0"/>
              <a:t>Disciplinary Procedure:</a:t>
            </a:r>
          </a:p>
          <a:p>
            <a:pPr marL="11906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600" dirty="0" smtClean="0"/>
              <a:t>It </a:t>
            </a:r>
            <a:r>
              <a:rPr lang="en-IN" sz="1600" dirty="0"/>
              <a:t>means voluntary and willing compliance of rules and regulations and instructions and also development of right habits of conduct </a:t>
            </a:r>
            <a:r>
              <a:rPr lang="en-IN" sz="1600" dirty="0" smtClean="0"/>
              <a:t>in </a:t>
            </a:r>
            <a:r>
              <a:rPr lang="en-IN" sz="1600" dirty="0"/>
              <a:t>work with others at the </a:t>
            </a:r>
            <a:r>
              <a:rPr lang="en-IN" sz="1600" dirty="0" smtClean="0"/>
              <a:t>work-place </a:t>
            </a:r>
            <a:endParaRPr lang="en-US" sz="1600" b="1" dirty="0" smtClean="0"/>
          </a:p>
          <a:p>
            <a:pPr marL="342900" indent="-223838">
              <a:lnSpc>
                <a:spcPct val="100000"/>
              </a:lnSpc>
              <a:spcBef>
                <a:spcPts val="600"/>
              </a:spcBef>
              <a:buAutoNum type="arabicPeriod" startAt="4"/>
            </a:pPr>
            <a:r>
              <a:rPr lang="en-US" sz="1600" b="1" dirty="0" smtClean="0"/>
              <a:t>Grievance Procedure:</a:t>
            </a:r>
          </a:p>
          <a:p>
            <a:pPr marL="11906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/>
              <a:t>TUV </a:t>
            </a:r>
            <a:r>
              <a:rPr lang="en-US" sz="1600" dirty="0"/>
              <a:t>Rheinland India </a:t>
            </a:r>
            <a:r>
              <a:rPr lang="en-IN" sz="1600" dirty="0"/>
              <a:t>believes in maintaining cordial and harmonious relations with </a:t>
            </a:r>
            <a:r>
              <a:rPr lang="en-IN" sz="1600" dirty="0" smtClean="0"/>
              <a:t>its </a:t>
            </a:r>
            <a:r>
              <a:rPr lang="en-IN" sz="1600" dirty="0"/>
              <a:t>employees. It strives to work in complete understanding with its employees and </a:t>
            </a:r>
            <a:r>
              <a:rPr lang="en-IN" sz="1600" dirty="0" smtClean="0"/>
              <a:t>resolve </a:t>
            </a:r>
            <a:r>
              <a:rPr lang="en-IN" sz="1600" dirty="0"/>
              <a:t>differences if any, through mutual discussions and </a:t>
            </a:r>
            <a:r>
              <a:rPr lang="en-IN" sz="1600" dirty="0" smtClean="0"/>
              <a:t>negotiations </a:t>
            </a:r>
            <a:endParaRPr lang="en-US" sz="1600" dirty="0"/>
          </a:p>
          <a:p>
            <a:pPr marL="344488" indent="-225425">
              <a:lnSpc>
                <a:spcPct val="100000"/>
              </a:lnSpc>
              <a:spcBef>
                <a:spcPts val="600"/>
              </a:spcBef>
              <a:buAutoNum type="arabicPeriod" startAt="5"/>
            </a:pPr>
            <a:r>
              <a:rPr lang="en-US" sz="1600" b="1" dirty="0" smtClean="0"/>
              <a:t>Sexual Harassment Redressal Procedure:</a:t>
            </a:r>
          </a:p>
          <a:p>
            <a:pPr marL="11906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/>
              <a:t>The purpose of this procedure is to prevent </a:t>
            </a:r>
            <a:r>
              <a:rPr lang="en-US" sz="1600" dirty="0"/>
              <a:t>or deter the commission of acts of sexual harassment inside the company </a:t>
            </a:r>
            <a:r>
              <a:rPr lang="en-US" sz="1600" dirty="0" smtClean="0"/>
              <a:t>premises</a:t>
            </a:r>
            <a:endParaRPr lang="en-US" sz="1600" dirty="0"/>
          </a:p>
        </p:txBody>
      </p:sp>
      <p:graphicFrame>
        <p:nvGraphicFramePr>
          <p:cNvPr id="3" name="Object 2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244430"/>
              </p:ext>
            </p:extLst>
          </p:nvPr>
        </p:nvGraphicFramePr>
        <p:xfrm>
          <a:off x="8100392" y="1700808"/>
          <a:ext cx="5334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Document" showAsIcon="1" r:id="rId4" imgW="914400" imgH="714240" progId="Word.Document.8">
                  <p:embed/>
                </p:oleObj>
              </mc:Choice>
              <mc:Fallback>
                <p:oleObj name="Document" showAsIcon="1" r:id="rId4" imgW="914400" imgH="71424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92" y="1700808"/>
                        <a:ext cx="533400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289533"/>
              </p:ext>
            </p:extLst>
          </p:nvPr>
        </p:nvGraphicFramePr>
        <p:xfrm>
          <a:off x="8028384" y="2636912"/>
          <a:ext cx="6096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Document" showAsIcon="1" r:id="rId7" imgW="914400" imgH="714240" progId="Word.Document.8">
                  <p:embed/>
                </p:oleObj>
              </mc:Choice>
              <mc:Fallback>
                <p:oleObj name="Document" showAsIcon="1" r:id="rId7" imgW="914400" imgH="71424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8384" y="2636912"/>
                        <a:ext cx="6096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541592"/>
              </p:ext>
            </p:extLst>
          </p:nvPr>
        </p:nvGraphicFramePr>
        <p:xfrm>
          <a:off x="8172400" y="3645024"/>
          <a:ext cx="4873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Document" showAsIcon="1" r:id="rId10" imgW="914400" imgH="714240" progId="Word.Document.8">
                  <p:embed/>
                </p:oleObj>
              </mc:Choice>
              <mc:Fallback>
                <p:oleObj name="Document" showAsIcon="1" r:id="rId10" imgW="914400" imgH="71424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00" y="3645024"/>
                        <a:ext cx="487362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024401"/>
              </p:ext>
            </p:extLst>
          </p:nvPr>
        </p:nvGraphicFramePr>
        <p:xfrm>
          <a:off x="8172400" y="4653136"/>
          <a:ext cx="5334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" name="Document" showAsIcon="1" r:id="rId13" imgW="914400" imgH="714375" progId="Word.Document.8">
                  <p:embed/>
                </p:oleObj>
              </mc:Choice>
              <mc:Fallback>
                <p:oleObj name="Document" showAsIcon="1" r:id="rId13" imgW="914400" imgH="714375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00" y="4653136"/>
                        <a:ext cx="533400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799733"/>
              </p:ext>
            </p:extLst>
          </p:nvPr>
        </p:nvGraphicFramePr>
        <p:xfrm>
          <a:off x="7956376" y="52292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Acrobat Document" showAsIcon="1" r:id="rId15" imgW="914400" imgH="771480" progId="AcroExch.Document.11">
                  <p:embed/>
                </p:oleObj>
              </mc:Choice>
              <mc:Fallback>
                <p:oleObj name="Acrobat Document" showAsIcon="1" r:id="rId15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956376" y="52292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359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de-DE" dirty="0" smtClean="0"/>
              <a:t>teps towards adherence to Compliance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8352928" cy="5184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Continue with revisions </a:t>
            </a:r>
            <a:r>
              <a:rPr lang="en-US" dirty="0" smtClean="0"/>
              <a:t>of all Compliance manuals at </a:t>
            </a:r>
            <a:r>
              <a:rPr lang="en-US" dirty="0"/>
              <a:t>periodic </a:t>
            </a:r>
            <a:r>
              <a:rPr lang="en-US" dirty="0" smtClean="0"/>
              <a:t>intervals.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Work Instructions/ Procedures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Incorporation of Confidentiality Clause in The Code of Conduct 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Management Declarations by all managers.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Signing of Non-Disclosure Agreement (NDA) with our customers &amp; employees.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Conducting awareness session on Compliance during induction of new employees.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Compliance e-Learning Programs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Ethical misconduct  reported &amp; appropriate Penal actions taken / initiated with Zero tolerance in view.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Inclusion of a female Advocate in the </a:t>
            </a:r>
            <a:r>
              <a:rPr lang="en-US" dirty="0"/>
              <a:t>Sexual Harassment </a:t>
            </a:r>
            <a:r>
              <a:rPr lang="en-US" dirty="0" err="1"/>
              <a:t>Redressal</a:t>
            </a:r>
            <a:r>
              <a:rPr lang="en-US" dirty="0"/>
              <a:t> </a:t>
            </a:r>
            <a:r>
              <a:rPr lang="en-US" dirty="0" smtClean="0"/>
              <a:t>Committee, being an expert in the above domain.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Introduction of Compliance Hotline Nos.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3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e-Learning &amp; Compliance Education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395536" y="1202206"/>
            <a:ext cx="8424936" cy="7560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The company provides employees with opportunities upgrade their job skills and knowledge by offering various courses through </a:t>
            </a:r>
            <a:r>
              <a:rPr lang="en-US" dirty="0" err="1" smtClean="0"/>
              <a:t>Blueye</a:t>
            </a:r>
            <a:r>
              <a:rPr lang="en-US" dirty="0" smtClean="0"/>
              <a:t>. E-Learning programs on Compliance are also a part of such offerings.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2708920"/>
            <a:ext cx="8424936" cy="26642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Employees are also provided a refresher course on Compliance, once in every six months, through a series of Presentations for  a nine day span.</a:t>
            </a:r>
            <a:endParaRPr lang="en-US" dirty="0"/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404766"/>
              </p:ext>
            </p:extLst>
          </p:nvPr>
        </p:nvGraphicFramePr>
        <p:xfrm>
          <a:off x="539552" y="3573016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" name="Presentation" showAsIcon="1" r:id="rId3" imgW="914400" imgH="714240" progId="PowerPoint.Show.12">
                  <p:embed/>
                </p:oleObj>
              </mc:Choice>
              <mc:Fallback>
                <p:oleObj name="Presentation" showAsIcon="1" r:id="rId3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3573016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566694"/>
              </p:ext>
            </p:extLst>
          </p:nvPr>
        </p:nvGraphicFramePr>
        <p:xfrm>
          <a:off x="1979712" y="3573016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" name="Presentation" showAsIcon="1" r:id="rId6" imgW="914400" imgH="714240" progId="PowerPoint.Show.12">
                  <p:embed/>
                </p:oleObj>
              </mc:Choice>
              <mc:Fallback>
                <p:oleObj name="Presentation" showAsIcon="1" r:id="rId6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79712" y="3573016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211420"/>
              </p:ext>
            </p:extLst>
          </p:nvPr>
        </p:nvGraphicFramePr>
        <p:xfrm>
          <a:off x="3441576" y="3573016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3" name="Presentation" showAsIcon="1" r:id="rId8" imgW="914400" imgH="714240" progId="PowerPoint.Show.12">
                  <p:embed/>
                </p:oleObj>
              </mc:Choice>
              <mc:Fallback>
                <p:oleObj name="Presentation" showAsIcon="1" r:id="rId8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41576" y="3573016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015928"/>
              </p:ext>
            </p:extLst>
          </p:nvPr>
        </p:nvGraphicFramePr>
        <p:xfrm>
          <a:off x="4860032" y="3573016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4" name="Presentation" showAsIcon="1" r:id="rId11" imgW="914400" imgH="714240" progId="PowerPoint.Show.12">
                  <p:embed/>
                </p:oleObj>
              </mc:Choice>
              <mc:Fallback>
                <p:oleObj name="Presentation" showAsIcon="1" r:id="rId11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60032" y="3573016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739300"/>
              </p:ext>
            </p:extLst>
          </p:nvPr>
        </p:nvGraphicFramePr>
        <p:xfrm>
          <a:off x="7668344" y="3573016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5" name="Presentation" showAsIcon="1" r:id="rId14" imgW="914400" imgH="714240" progId="PowerPoint.Show.12">
                  <p:embed/>
                </p:oleObj>
              </mc:Choice>
              <mc:Fallback>
                <p:oleObj name="Presentation" showAsIcon="1" r:id="rId14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68344" y="3573016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870658"/>
              </p:ext>
            </p:extLst>
          </p:nvPr>
        </p:nvGraphicFramePr>
        <p:xfrm>
          <a:off x="6357686" y="3559877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" name="Presentation" showAsIcon="1" r:id="rId17" imgW="914400" imgH="714240" progId="PowerPoint.Show.12">
                  <p:embed/>
                </p:oleObj>
              </mc:Choice>
              <mc:Fallback>
                <p:oleObj name="Presentation" showAsIcon="1" r:id="rId17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357686" y="3559877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976743"/>
              </p:ext>
            </p:extLst>
          </p:nvPr>
        </p:nvGraphicFramePr>
        <p:xfrm>
          <a:off x="539552" y="4437112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" name="Presentation" showAsIcon="1" r:id="rId20" imgW="914400" imgH="714240" progId="PowerPoint.Show.12">
                  <p:embed/>
                </p:oleObj>
              </mc:Choice>
              <mc:Fallback>
                <p:oleObj name="Presentation" showAsIcon="1" r:id="rId20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39552" y="4437112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596747"/>
              </p:ext>
            </p:extLst>
          </p:nvPr>
        </p:nvGraphicFramePr>
        <p:xfrm>
          <a:off x="1979712" y="4437112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" name="Presentation" showAsIcon="1" r:id="rId23" imgW="914400" imgH="714240" progId="PowerPoint.Show.12">
                  <p:embed/>
                </p:oleObj>
              </mc:Choice>
              <mc:Fallback>
                <p:oleObj name="Presentation" showAsIcon="1" r:id="rId23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979712" y="4437112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152247"/>
              </p:ext>
            </p:extLst>
          </p:nvPr>
        </p:nvGraphicFramePr>
        <p:xfrm>
          <a:off x="3563888" y="4437112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" name="Presentation" showAsIcon="1" r:id="rId26" imgW="914400" imgH="714240" progId="PowerPoint.Show.12">
                  <p:embed/>
                </p:oleObj>
              </mc:Choice>
              <mc:Fallback>
                <p:oleObj name="Presentation" showAsIcon="1" r:id="rId26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563888" y="4437112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903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"/>
            <a:ext cx="8496746" cy="893850"/>
          </a:xfrm>
        </p:spPr>
        <p:txBody>
          <a:bodyPr/>
          <a:lstStyle/>
          <a:p>
            <a:r>
              <a:rPr lang="de-DE" dirty="0" smtClean="0"/>
              <a:t>Monitoring Tools for enforcing Compliance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TR India Compliance 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737EE-6D6B-4FC2-820B-A8CC40D22E9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19" name="Picture 2" descr="D:\profiles\ranabirry\My Documents\TUV OFFICE BRIEFCASE\OFFICIAL TUV\COMPLIANCE\COMPLAINCE PRESENTATION\Decla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657" y="1268760"/>
            <a:ext cx="3181350" cy="15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7162" y="3990181"/>
            <a:ext cx="4391827" cy="230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n-US" b="1" dirty="0" smtClean="0"/>
              <a:t>Telephone Audits </a:t>
            </a:r>
            <a:endParaRPr lang="en-US" dirty="0" smtClean="0"/>
          </a:p>
          <a:p>
            <a:pPr lvl="1" algn="just"/>
            <a:endParaRPr lang="en-US" dirty="0"/>
          </a:p>
          <a:p>
            <a:pPr algn="just"/>
            <a:r>
              <a:rPr lang="en-US" dirty="0" smtClean="0"/>
              <a:t>Compliance Officer or his nominee conducts Telephone Audits with clients/ customers, to ensure that the company auditors and/ or inspectors act in conformity with our principles and do not demand any personal favors.</a:t>
            </a:r>
          </a:p>
          <a:p>
            <a:pPr lvl="1" algn="just"/>
            <a:endParaRPr lang="en-US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" name="Picture 2" descr="D:\profiles\ranabirry\My Documents\TUV OFFICE BRIEFCASE\OFFICIAL TUV\COMPLIANCE\COMPLAINCE PRESENTATION\Telephone Aud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657" y="399018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24190" y="1268760"/>
            <a:ext cx="4607850" cy="2160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n-US" b="1" dirty="0" smtClean="0"/>
              <a:t>Integrity Declarations</a:t>
            </a:r>
          </a:p>
          <a:p>
            <a:pPr algn="just"/>
            <a:endParaRPr lang="en-US" b="1" u="sng" dirty="0" smtClean="0"/>
          </a:p>
          <a:p>
            <a:pPr algn="just"/>
            <a:r>
              <a:rPr lang="en-US" dirty="0"/>
              <a:t>An Integrity Declaration </a:t>
            </a:r>
            <a:r>
              <a:rPr lang="en-US" dirty="0" smtClean="0"/>
              <a:t>shall be sent to </a:t>
            </a:r>
            <a:r>
              <a:rPr lang="en-US" dirty="0"/>
              <a:t>the target </a:t>
            </a:r>
            <a:r>
              <a:rPr lang="en-US" dirty="0" smtClean="0"/>
              <a:t>factories/entities to seek their cooperation to comply with our corporate guidelines</a:t>
            </a:r>
          </a:p>
          <a:p>
            <a:pPr marL="342900" indent="-342900" algn="just">
              <a:buAutoNum type="arabicPeriod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11487"/>
              </p:ext>
            </p:extLst>
          </p:nvPr>
        </p:nvGraphicFramePr>
        <p:xfrm>
          <a:off x="539552" y="2858641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Document" showAsIcon="1" r:id="rId6" imgW="914400" imgH="714240" progId="Word.Document.8">
                  <p:embed/>
                </p:oleObj>
              </mc:Choice>
              <mc:Fallback>
                <p:oleObj name="Document" showAsIcon="1" r:id="rId6" imgW="914400" imgH="71424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552" y="2858641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1785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EK" val="694"/>
  <p:tag name="MIO_UPDATE" val="True"/>
  <p:tag name="MIO_VERSION" val="21.12.2012 14:49:37"/>
  <p:tag name="MIO_DBID" val="0697DB97-ABE8-48BD-A7C2-0968716355E1"/>
  <p:tag name="MIO_LASTDOWNLOADED" val="21.12.2012 14:49:37"/>
</p:tagLst>
</file>

<file path=ppt/theme/theme1.xml><?xml version="1.0" encoding="utf-8"?>
<a:theme xmlns:a="http://schemas.openxmlformats.org/drawingml/2006/main" name="blank">
  <a:themeElements>
    <a:clrScheme name="Tüv Rheinland">
      <a:dk1>
        <a:srgbClr val="000000"/>
      </a:dk1>
      <a:lt1>
        <a:srgbClr val="FFFFFF"/>
      </a:lt1>
      <a:dk2>
        <a:srgbClr val="0073B9"/>
      </a:dk2>
      <a:lt2>
        <a:srgbClr val="CED3D7"/>
      </a:lt2>
      <a:accent1>
        <a:srgbClr val="91AFDC"/>
      </a:accent1>
      <a:accent2>
        <a:srgbClr val="BED2F0"/>
      </a:accent2>
      <a:accent3>
        <a:srgbClr val="C3DCC3"/>
      </a:accent3>
      <a:accent4>
        <a:srgbClr val="F0DC96"/>
      </a:accent4>
      <a:accent5>
        <a:srgbClr val="EBC3AF"/>
      </a:accent5>
      <a:accent6>
        <a:srgbClr val="D7E1F5"/>
      </a:accent6>
      <a:hlink>
        <a:srgbClr val="82A0CD"/>
      </a:hlink>
      <a:folHlink>
        <a:srgbClr val="DE9529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5"/>
        </a:solidFill>
        <a:ln w="3175" cap="flat" cmpd="sng" algn="ctr">
          <a:solidFill>
            <a:schemeClr val="accent5">
              <a:alpha val="80000"/>
            </a:schemeClr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3175" cap="flat" cmpd="sng" algn="ctr">
          <a:solidFill>
            <a:schemeClr val="tx1">
              <a:alpha val="80000"/>
            </a:schemeClr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E4EBF0">
                  <a:alpha val="80000"/>
                </a:srgb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noAutofit/>
      </a:bodyPr>
      <a:lstStyle>
        <a:defPPr>
          <a:defRPr dirty="0"/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978</Words>
  <Application>Microsoft Office PowerPoint</Application>
  <PresentationFormat>On-screen Show (4:3)</PresentationFormat>
  <Paragraphs>189</Paragraphs>
  <Slides>14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blank</vt:lpstr>
      <vt:lpstr>Document</vt:lpstr>
      <vt:lpstr>Acrobat Document</vt:lpstr>
      <vt:lpstr>Microsoft PowerPoint Presentation</vt:lpstr>
      <vt:lpstr>Presentation</vt:lpstr>
      <vt:lpstr>Introduction TR India</vt:lpstr>
      <vt:lpstr>Index</vt:lpstr>
      <vt:lpstr>EMC Laboratory – Phase I, Electronics City, Bangalore</vt:lpstr>
      <vt:lpstr>EMC Laboratory – Phase I, Electronics City, Bangalore</vt:lpstr>
      <vt:lpstr>Introduction of Compliance in India</vt:lpstr>
      <vt:lpstr>TR India Compliance Manuals</vt:lpstr>
      <vt:lpstr>Steps towards adherence to Compliance</vt:lpstr>
      <vt:lpstr>e-Learning &amp; Compliance Education</vt:lpstr>
      <vt:lpstr>Monitoring Tools for enforcing Compliance</vt:lpstr>
      <vt:lpstr>Monitoring Tools for enforcing Compliance (contd..)</vt:lpstr>
      <vt:lpstr>Procedure for Compliance Investigation</vt:lpstr>
      <vt:lpstr>Need for Compliance Management</vt:lpstr>
      <vt:lpstr>Challenges faced</vt:lpstr>
      <vt:lpstr>PowerPoint Presentation</vt:lpstr>
    </vt:vector>
  </TitlesOfParts>
  <Company>mio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ranabirry</dc:creator>
  <cp:lastModifiedBy>Jayamohan Raja</cp:lastModifiedBy>
  <cp:revision>77</cp:revision>
  <dcterms:created xsi:type="dcterms:W3CDTF">2012-12-21T13:49:37Z</dcterms:created>
  <dcterms:modified xsi:type="dcterms:W3CDTF">2016-02-17T11:23:30Z</dcterms:modified>
</cp:coreProperties>
</file>